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76" r:id="rId17"/>
    <p:sldId id="277" r:id="rId18"/>
    <p:sldId id="278" r:id="rId19"/>
    <p:sldId id="274" r:id="rId20"/>
    <p:sldId id="279" r:id="rId21"/>
    <p:sldId id="280" r:id="rId22"/>
    <p:sldId id="273" r:id="rId2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8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0000"/>
                </a:solidFill>
                <a:latin typeface="Courier New" pitchFamily="49" charset="0"/>
                <a:ea typeface="DejaVu Sans"/>
                <a:cs typeface="Courier New" pitchFamily="49" charset="0"/>
              </a:rPr>
              <a:t>Популярные детские игр</a:t>
            </a:r>
            <a:r>
              <a:rPr lang="ru-RU" sz="3600" b="1" dirty="0" smtClean="0">
                <a:solidFill>
                  <a:srgbClr val="000000"/>
                </a:solidFill>
                <a:latin typeface="Courier New" pitchFamily="49" charset="0"/>
                <a:ea typeface="DejaVu Sans"/>
                <a:cs typeface="Courier New" pitchFamily="49" charset="0"/>
              </a:rPr>
              <a:t>ы</a:t>
            </a:r>
            <a:endParaRPr lang="ru-RU" sz="3600" b="1" dirty="0">
              <a:solidFill>
                <a:srgbClr val="000000"/>
              </a:solidFill>
              <a:latin typeface="Courier New" pitchFamily="49" charset="0"/>
              <a:ea typeface="DejaVu Sans"/>
              <a:cs typeface="Courier New" pitchFamily="49" charset="0"/>
            </a:endParaRPr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label 1</c:f>
              <c:strCache>
                <c:ptCount val="1"/>
                <c:pt idx="0">
                  <c:v>Виды популярных детских игр современных детей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explosion val="25"/>
          <c:dPt>
            <c:idx val="0"/>
            <c:spPr>
              <a:solidFill>
                <a:srgbClr val="4672A8"/>
              </a:solidFill>
              <a:ln>
                <a:noFill/>
              </a:ln>
            </c:spPr>
          </c:dPt>
          <c:dPt>
            <c:idx val="1"/>
            <c:spPr>
              <a:solidFill>
                <a:srgbClr val="AB4744"/>
              </a:solidFill>
              <a:ln>
                <a:noFill/>
              </a:ln>
            </c:spPr>
          </c:dPt>
          <c:dPt>
            <c:idx val="2"/>
            <c:spPr>
              <a:solidFill>
                <a:srgbClr val="8AA64F"/>
              </a:solidFill>
              <a:ln>
                <a:noFill/>
              </a:ln>
            </c:spPr>
          </c:dPt>
          <c:dPt>
            <c:idx val="3"/>
            <c:spPr>
              <a:solidFill>
                <a:srgbClr val="725990"/>
              </a:solidFill>
              <a:ln>
                <a:noFill/>
              </a:ln>
            </c:spPr>
          </c:dPt>
          <c:dPt>
            <c:idx val="4"/>
            <c:spPr>
              <a:solidFill>
                <a:srgbClr val="4299B0"/>
              </a:solidFill>
              <a:ln>
                <a:noFill/>
              </a:ln>
            </c:spPr>
          </c:dPt>
          <c:dPt>
            <c:idx val="5"/>
            <c:spPr>
              <a:solidFill>
                <a:srgbClr val="DC853E"/>
              </a:solidFill>
              <a:ln>
                <a:noFill/>
              </a:ln>
            </c:spPr>
          </c:dPt>
          <c:dPt>
            <c:idx val="6"/>
            <c:spPr>
              <a:solidFill>
                <a:srgbClr val="93A9CE"/>
              </a:solidFill>
              <a:ln>
                <a:noFill/>
              </a:ln>
            </c:spPr>
          </c:dPt>
          <c:dPt>
            <c:idx val="7"/>
            <c:spPr>
              <a:solidFill>
                <a:srgbClr val="D09493"/>
              </a:solidFill>
              <a:ln>
                <a:noFill/>
              </a:ln>
            </c:spPr>
          </c:dPt>
          <c:cat>
            <c:strRef>
              <c:f>categories</c:f>
              <c:strCache>
                <c:ptCount val="8"/>
                <c:pt idx="0">
                  <c:v>Компьютерные игры - 28%</c:v>
                </c:pt>
                <c:pt idx="1">
                  <c:v>Подвижные игры - 21%</c:v>
                </c:pt>
                <c:pt idx="2">
                  <c:v>Настольные игры - 17%</c:v>
                </c:pt>
                <c:pt idx="3">
                  <c:v>Спортивные игры - 10%</c:v>
                </c:pt>
                <c:pt idx="4">
                  <c:v>Словесные игры - 8%</c:v>
                </c:pt>
                <c:pt idx="5">
                  <c:v>Ролевые игры - 6%</c:v>
                </c:pt>
                <c:pt idx="6">
                  <c:v>Карточные игры - 6%</c:v>
                </c:pt>
                <c:pt idx="7">
                  <c:v>Конструкторы - 4%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8"/>
                <c:pt idx="0">
                  <c:v>0.28000000000000008</c:v>
                </c:pt>
                <c:pt idx="1">
                  <c:v>0.21000000000000021</c:v>
                </c:pt>
                <c:pt idx="2">
                  <c:v>0.17</c:v>
                </c:pt>
                <c:pt idx="3">
                  <c:v>0.1</c:v>
                </c:pt>
                <c:pt idx="4">
                  <c:v>8.000000000000014E-2</c:v>
                </c:pt>
                <c:pt idx="5">
                  <c:v>6.0000000000000095E-2</c:v>
                </c:pt>
                <c:pt idx="6">
                  <c:v>6.0000000000000095E-2</c:v>
                </c:pt>
                <c:pt idx="7">
                  <c:v>4.000000000000007E-2</c:v>
                </c:pt>
              </c:numCache>
            </c:numRef>
          </c:val>
        </c:ser>
        <c:firstSliceAng val="0"/>
      </c:pieChart>
      <c:spPr>
        <a:solidFill>
          <a:srgbClr val="FFFFFF"/>
        </a:solidFill>
        <a:ln>
          <a:noFill/>
        </a:ln>
      </c:spPr>
    </c:plotArea>
    <c:legend>
      <c:legendPos val="r"/>
      <c:layout>
        <c:manualLayout>
          <c:xMode val="edge"/>
          <c:yMode val="edge"/>
          <c:x val="0.70389195191980802"/>
          <c:y val="0.37916283711037047"/>
          <c:w val="0.28690607417225777"/>
          <c:h val="0.44711010740264251"/>
        </c:manualLayout>
      </c:layout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7D51B-2FFF-48B3-BC28-5796843E35A4}" type="datetimeFigureOut">
              <a:rPr lang="ru-RU" smtClean="0"/>
              <a:t>03.01.2017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3052D-ABAB-451A-851E-82D73D5DA5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3052D-ABAB-451A-851E-82D73D5DA547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4" name="Рисунок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0" name="Рисунок 6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Рисунок 7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</p:sp>
      <p:pic>
        <p:nvPicPr>
          <p:cNvPr id="73" name="Рисунок 8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-45720"/>
            <a:ext cx="9143640" cy="6903720"/>
          </a:xfrm>
          <a:prstGeom prst="rect">
            <a:avLst/>
          </a:prstGeom>
          <a:ln>
            <a:noFill/>
          </a:ln>
        </p:spPr>
      </p:pic>
      <p:sp>
        <p:nvSpPr>
          <p:cNvPr id="74" name="CustomShape 2"/>
          <p:cNvSpPr/>
          <p:nvPr/>
        </p:nvSpPr>
        <p:spPr>
          <a:xfrm>
            <a:off x="971600" y="2564904"/>
            <a:ext cx="7848872" cy="2619264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400" dirty="0" smtClean="0"/>
              <a:t>Быстрого болезнь не догонит</a:t>
            </a:r>
            <a:endParaRPr sz="4400" dirty="0"/>
          </a:p>
        </p:txBody>
      </p:sp>
      <p:sp>
        <p:nvSpPr>
          <p:cNvPr id="75" name="CustomShape 3"/>
          <p:cNvSpPr/>
          <p:nvPr/>
        </p:nvSpPr>
        <p:spPr>
          <a:xfrm>
            <a:off x="467544" y="260648"/>
            <a:ext cx="8280920" cy="6390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000" dirty="0" smtClean="0">
                <a:solidFill>
                  <a:srgbClr val="000000"/>
                </a:solidFill>
                <a:ea typeface="DejaVu Sans"/>
              </a:rPr>
              <a:t>Научно-практическая конференция младших школьников «Росток»</a:t>
            </a:r>
            <a:endParaRPr sz="20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76" name="CustomShape 4"/>
          <p:cNvSpPr/>
          <p:nvPr/>
        </p:nvSpPr>
        <p:spPr>
          <a:xfrm>
            <a:off x="1043608" y="3717032"/>
            <a:ext cx="6912768" cy="936104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DejaVu Sans"/>
              </a:rPr>
              <a:t>Направление: </a:t>
            </a:r>
            <a:r>
              <a:rPr lang="ru-RU" sz="2800" dirty="0" err="1" smtClean="0">
                <a:solidFill>
                  <a:srgbClr val="000000"/>
                </a:solidFill>
                <a:latin typeface="Arial"/>
                <a:ea typeface="DejaVu Sans"/>
              </a:rPr>
              <a:t>культурология</a:t>
            </a:r>
            <a:endParaRPr lang="ru-RU" sz="2800" dirty="0" smtClean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7" name="CustomShape 5"/>
          <p:cNvSpPr/>
          <p:nvPr/>
        </p:nvSpPr>
        <p:spPr>
          <a:xfrm>
            <a:off x="5215472" y="5009592"/>
            <a:ext cx="3821024" cy="1803784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ea typeface="DejaVu Sans"/>
              </a:rPr>
              <a:t>Автор: Дементьева Анастасия,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ea typeface="DejaVu Sans"/>
              </a:rPr>
              <a:t>ученица 3  класса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ea typeface="DejaVu Sans"/>
              </a:rPr>
              <a:t>МКОУ «Михайловская СОШ №1»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ea typeface="DejaVu Sans"/>
              </a:rPr>
              <a:t>Руководитель</a:t>
            </a:r>
            <a:r>
              <a:rPr lang="ru-RU" dirty="0" smtClean="0">
                <a:solidFill>
                  <a:srgbClr val="000000"/>
                </a:solidFill>
                <a:ea typeface="DejaVu Sans"/>
              </a:rPr>
              <a:t>: </a:t>
            </a:r>
            <a:r>
              <a:rPr lang="ru-RU" dirty="0" err="1" smtClean="0">
                <a:solidFill>
                  <a:srgbClr val="000000"/>
                </a:solidFill>
                <a:ea typeface="DejaVu Sans"/>
              </a:rPr>
              <a:t>Усатова</a:t>
            </a:r>
            <a:r>
              <a:rPr lang="ru-RU" smtClean="0">
                <a:solidFill>
                  <a:srgbClr val="000000"/>
                </a:solidFill>
                <a:ea typeface="DejaVu Sans"/>
              </a:rPr>
              <a:t> Г.Н</a:t>
            </a:r>
            <a:r>
              <a:rPr lang="ru-RU" dirty="0">
                <a:solidFill>
                  <a:srgbClr val="000000"/>
                </a:solidFill>
                <a:ea typeface="DejaVu Sans"/>
              </a:rPr>
              <a:t>.,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ea typeface="DejaVu Sans"/>
              </a:rPr>
              <a:t>учитель начальных  классов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ea typeface="DejaVu Sans"/>
              </a:rPr>
              <a:t>МКОУ «Михайловская СОШ №1»</a:t>
            </a:r>
            <a:endParaRPr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Picture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0000" y="2205000"/>
            <a:ext cx="7632000" cy="4247280"/>
          </a:xfrm>
          <a:prstGeom prst="rect">
            <a:avLst/>
          </a:prstGeom>
          <a:ln w="54000">
            <a:solidFill>
              <a:srgbClr val="3399FF"/>
            </a:solidFill>
            <a:miter/>
          </a:ln>
        </p:spPr>
      </p:pic>
      <p:pic>
        <p:nvPicPr>
          <p:cNvPr id="186" name="Picture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058560" cy="3058560"/>
          </a:xfrm>
          <a:prstGeom prst="rect">
            <a:avLst/>
          </a:prstGeom>
          <a:ln w="9360">
            <a:noFill/>
          </a:ln>
        </p:spPr>
      </p:pic>
      <p:sp>
        <p:nvSpPr>
          <p:cNvPr id="187" name="CustomShape 1"/>
          <p:cNvSpPr/>
          <p:nvPr/>
        </p:nvSpPr>
        <p:spPr>
          <a:xfrm>
            <a:off x="1763640" y="2421000"/>
            <a:ext cx="8063640" cy="42631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активному дыханию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кровообращению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развитию мышц, костей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повышению  подвижности суставов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улучшению процесса дыхания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насыщению крови кислородом</a:t>
            </a:r>
            <a:endParaRPr/>
          </a:p>
        </p:txBody>
      </p:sp>
      <p:sp>
        <p:nvSpPr>
          <p:cNvPr id="188" name="CustomShape 2"/>
          <p:cNvSpPr/>
          <p:nvPr/>
        </p:nvSpPr>
        <p:spPr>
          <a:xfrm>
            <a:off x="2771640" y="548640"/>
            <a:ext cx="6047640" cy="11516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800" b="1">
                <a:solidFill>
                  <a:srgbClr val="002060"/>
                </a:solidFill>
                <a:latin typeface="Courier New"/>
                <a:ea typeface="DejaVu Sans"/>
              </a:rPr>
              <a:t>Игры способствуют</a:t>
            </a:r>
            <a:endParaRPr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roup 5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4880" y="5815080"/>
            <a:ext cx="7235280" cy="963000"/>
          </a:xfrm>
          <a:prstGeom prst="rect">
            <a:avLst/>
          </a:prstGeom>
          <a:ln w="9360">
            <a:noFill/>
          </a:ln>
        </p:spPr>
      </p:pic>
      <p:pic>
        <p:nvPicPr>
          <p:cNvPr id="190" name="Group 5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1640" y="4941000"/>
            <a:ext cx="7254000" cy="986760"/>
          </a:xfrm>
          <a:prstGeom prst="rect">
            <a:avLst/>
          </a:prstGeom>
          <a:ln w="9360">
            <a:noFill/>
          </a:ln>
        </p:spPr>
      </p:pic>
      <p:pic>
        <p:nvPicPr>
          <p:cNvPr id="191" name="Group 6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2920" y="3144960"/>
            <a:ext cx="7093800" cy="988200"/>
          </a:xfrm>
          <a:prstGeom prst="rect">
            <a:avLst/>
          </a:prstGeom>
          <a:ln w="9360">
            <a:noFill/>
          </a:ln>
        </p:spPr>
      </p:pic>
      <p:pic>
        <p:nvPicPr>
          <p:cNvPr id="192" name="Group 5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42920" y="1420920"/>
            <a:ext cx="7166880" cy="961200"/>
          </a:xfrm>
          <a:prstGeom prst="rect">
            <a:avLst/>
          </a:prstGeom>
          <a:ln w="9360">
            <a:noFill/>
          </a:ln>
        </p:spPr>
      </p:pic>
      <p:pic>
        <p:nvPicPr>
          <p:cNvPr id="193" name="Group 5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42920" y="2273400"/>
            <a:ext cx="7149240" cy="853200"/>
          </a:xfrm>
          <a:prstGeom prst="rect">
            <a:avLst/>
          </a:prstGeom>
          <a:ln w="9360">
            <a:noFill/>
          </a:ln>
        </p:spPr>
      </p:pic>
      <p:sp>
        <p:nvSpPr>
          <p:cNvPr id="194" name="CustomShape 1"/>
          <p:cNvSpPr/>
          <p:nvPr/>
        </p:nvSpPr>
        <p:spPr>
          <a:xfrm>
            <a:off x="2124000" y="2349360"/>
            <a:ext cx="5903280" cy="5767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Arial"/>
                <a:ea typeface="DejaVu Sans"/>
              </a:rPr>
              <a:t>«аттракционы» </a:t>
            </a:r>
            <a:r>
              <a:rPr lang="ru-RU" dirty="0">
                <a:solidFill>
                  <a:srgbClr val="000000"/>
                </a:solidFill>
                <a:latin typeface="Arial"/>
                <a:ea typeface="DejaVu Sans"/>
              </a:rPr>
              <a:t>(прыжки в мешках)</a:t>
            </a:r>
            <a:endParaRPr dirty="0"/>
          </a:p>
        </p:txBody>
      </p:sp>
      <p:sp>
        <p:nvSpPr>
          <p:cNvPr id="195" name="CustomShape 2"/>
          <p:cNvSpPr/>
          <p:nvPr/>
        </p:nvSpPr>
        <p:spPr>
          <a:xfrm>
            <a:off x="1476360" y="4941720"/>
            <a:ext cx="7666920" cy="8200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Arial"/>
                <a:ea typeface="DejaVu Sans"/>
              </a:rPr>
              <a:t>       </a:t>
            </a:r>
            <a:r>
              <a:rPr lang="ru-RU" sz="2800" dirty="0" smtClean="0">
                <a:solidFill>
                  <a:srgbClr val="000000"/>
                </a:solidFill>
                <a:latin typeface="Arial"/>
                <a:ea typeface="DejaVu Sans"/>
              </a:rPr>
              <a:t>игры-забавы </a:t>
            </a:r>
            <a:r>
              <a:rPr lang="ru-RU" dirty="0">
                <a:solidFill>
                  <a:srgbClr val="000000"/>
                </a:solidFill>
                <a:latin typeface="Arial"/>
                <a:ea typeface="DejaVu Sans"/>
              </a:rPr>
              <a:t>(«колечко»)</a:t>
            </a:r>
            <a:endParaRPr dirty="0"/>
          </a:p>
        </p:txBody>
      </p:sp>
      <p:sp>
        <p:nvSpPr>
          <p:cNvPr id="196" name="CustomShape 3"/>
          <p:cNvSpPr/>
          <p:nvPr/>
        </p:nvSpPr>
        <p:spPr>
          <a:xfrm>
            <a:off x="900000" y="4292640"/>
            <a:ext cx="43884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97" name="CustomShape 4"/>
          <p:cNvSpPr/>
          <p:nvPr/>
        </p:nvSpPr>
        <p:spPr>
          <a:xfrm>
            <a:off x="1052640" y="4444920"/>
            <a:ext cx="43884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pic>
        <p:nvPicPr>
          <p:cNvPr id="198" name="Group 5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87480" y="4038480"/>
            <a:ext cx="7168320" cy="974160"/>
          </a:xfrm>
          <a:prstGeom prst="rect">
            <a:avLst/>
          </a:prstGeom>
          <a:ln w="9360">
            <a:noFill/>
          </a:ln>
        </p:spPr>
      </p:pic>
      <p:sp>
        <p:nvSpPr>
          <p:cNvPr id="199" name="CustomShape 5"/>
          <p:cNvSpPr/>
          <p:nvPr/>
        </p:nvSpPr>
        <p:spPr>
          <a:xfrm>
            <a:off x="2123728" y="3357720"/>
            <a:ext cx="5830472" cy="503328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Arial"/>
                <a:ea typeface="DejaVu Sans"/>
              </a:rPr>
              <a:t>сюжетного характера </a:t>
            </a:r>
            <a:r>
              <a:rPr lang="ru-RU" dirty="0">
                <a:solidFill>
                  <a:srgbClr val="000000"/>
                </a:solidFill>
                <a:latin typeface="Arial"/>
                <a:ea typeface="DejaVu Sans"/>
              </a:rPr>
              <a:t>(«гуси-лебеди»)</a:t>
            </a:r>
            <a:endParaRPr dirty="0"/>
          </a:p>
        </p:txBody>
      </p:sp>
      <p:sp>
        <p:nvSpPr>
          <p:cNvPr id="200" name="CustomShape 6"/>
          <p:cNvSpPr/>
          <p:nvPr/>
        </p:nvSpPr>
        <p:spPr>
          <a:xfrm>
            <a:off x="2124000" y="1628640"/>
            <a:ext cx="5831640" cy="33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с «жесткими» правилами</a:t>
            </a:r>
            <a:endParaRPr/>
          </a:p>
        </p:txBody>
      </p:sp>
      <p:sp>
        <p:nvSpPr>
          <p:cNvPr id="201" name="CustomShape 7"/>
          <p:cNvSpPr/>
          <p:nvPr/>
        </p:nvSpPr>
        <p:spPr>
          <a:xfrm>
            <a:off x="0" y="1557968"/>
            <a:ext cx="1546920" cy="1078944"/>
          </a:xfrm>
          <a:prstGeom prst="ellipse">
            <a:avLst/>
          </a:prstGeom>
          <a:solidFill>
            <a:srgbClr val="F8F8F8"/>
          </a:solidFill>
          <a:ln w="38160">
            <a:solidFill>
              <a:srgbClr val="996600"/>
            </a:solidFill>
            <a:round/>
          </a:ln>
        </p:spPr>
      </p:sp>
      <p:sp>
        <p:nvSpPr>
          <p:cNvPr id="202" name="CustomShape 8"/>
          <p:cNvSpPr/>
          <p:nvPr/>
        </p:nvSpPr>
        <p:spPr>
          <a:xfrm>
            <a:off x="63720" y="1557240"/>
            <a:ext cx="1418040" cy="1007664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03" name="CustomShape 9"/>
          <p:cNvSpPr/>
          <p:nvPr/>
        </p:nvSpPr>
        <p:spPr>
          <a:xfrm>
            <a:off x="127440" y="1628800"/>
            <a:ext cx="1290600" cy="936104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04" name="CustomShape 10"/>
          <p:cNvSpPr/>
          <p:nvPr/>
        </p:nvSpPr>
        <p:spPr>
          <a:xfrm>
            <a:off x="7596360" y="2205000"/>
            <a:ext cx="1546920" cy="1007280"/>
          </a:xfrm>
          <a:prstGeom prst="ellipse">
            <a:avLst/>
          </a:prstGeom>
          <a:solidFill>
            <a:srgbClr val="F8F8F8"/>
          </a:solidFill>
          <a:ln w="38160">
            <a:solidFill>
              <a:srgbClr val="996600"/>
            </a:solidFill>
            <a:round/>
          </a:ln>
        </p:spPr>
      </p:sp>
      <p:sp>
        <p:nvSpPr>
          <p:cNvPr id="205" name="CustomShape 11"/>
          <p:cNvSpPr/>
          <p:nvPr/>
        </p:nvSpPr>
        <p:spPr>
          <a:xfrm>
            <a:off x="7659720" y="2246400"/>
            <a:ext cx="1418040" cy="92448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06" name="CustomShape 12"/>
          <p:cNvSpPr/>
          <p:nvPr/>
        </p:nvSpPr>
        <p:spPr>
          <a:xfrm>
            <a:off x="7723440" y="2290320"/>
            <a:ext cx="1290600" cy="84132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07" name="CustomShape 13"/>
          <p:cNvSpPr/>
          <p:nvPr/>
        </p:nvSpPr>
        <p:spPr>
          <a:xfrm>
            <a:off x="0" y="3141720"/>
            <a:ext cx="1475640" cy="934200"/>
          </a:xfrm>
          <a:prstGeom prst="ellipse">
            <a:avLst/>
          </a:prstGeom>
          <a:solidFill>
            <a:srgbClr val="F8F8F8"/>
          </a:solidFill>
          <a:ln w="38160">
            <a:solidFill>
              <a:srgbClr val="996600"/>
            </a:solidFill>
            <a:round/>
          </a:ln>
        </p:spPr>
      </p:sp>
      <p:sp>
        <p:nvSpPr>
          <p:cNvPr id="208" name="CustomShape 14"/>
          <p:cNvSpPr/>
          <p:nvPr/>
        </p:nvSpPr>
        <p:spPr>
          <a:xfrm>
            <a:off x="60840" y="3180240"/>
            <a:ext cx="1352520" cy="85752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09" name="CustomShape 15"/>
          <p:cNvSpPr/>
          <p:nvPr/>
        </p:nvSpPr>
        <p:spPr>
          <a:xfrm>
            <a:off x="121320" y="3220920"/>
            <a:ext cx="1231200" cy="78048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10" name="CustomShape 16"/>
          <p:cNvSpPr/>
          <p:nvPr/>
        </p:nvSpPr>
        <p:spPr>
          <a:xfrm>
            <a:off x="7524720" y="5661000"/>
            <a:ext cx="1618560" cy="1007280"/>
          </a:xfrm>
          <a:prstGeom prst="ellipse">
            <a:avLst/>
          </a:prstGeom>
          <a:solidFill>
            <a:srgbClr val="F8F8F8"/>
          </a:solidFill>
          <a:ln w="38160">
            <a:solidFill>
              <a:srgbClr val="996600"/>
            </a:solidFill>
            <a:round/>
          </a:ln>
        </p:spPr>
      </p:sp>
      <p:sp>
        <p:nvSpPr>
          <p:cNvPr id="211" name="CustomShape 17"/>
          <p:cNvSpPr/>
          <p:nvPr/>
        </p:nvSpPr>
        <p:spPr>
          <a:xfrm>
            <a:off x="7591320" y="5702400"/>
            <a:ext cx="1483560" cy="92448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12" name="CustomShape 18"/>
          <p:cNvSpPr/>
          <p:nvPr/>
        </p:nvSpPr>
        <p:spPr>
          <a:xfrm>
            <a:off x="7657920" y="5746320"/>
            <a:ext cx="1350360" cy="84132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13" name="CustomShape 19"/>
          <p:cNvSpPr/>
          <p:nvPr/>
        </p:nvSpPr>
        <p:spPr>
          <a:xfrm>
            <a:off x="0" y="4869000"/>
            <a:ext cx="1475640" cy="936264"/>
          </a:xfrm>
          <a:prstGeom prst="ellipse">
            <a:avLst/>
          </a:prstGeom>
          <a:solidFill>
            <a:srgbClr val="F8F8F8"/>
          </a:solidFill>
          <a:ln w="38160">
            <a:solidFill>
              <a:srgbClr val="996600"/>
            </a:solidFill>
            <a:round/>
          </a:ln>
        </p:spPr>
      </p:sp>
      <p:sp>
        <p:nvSpPr>
          <p:cNvPr id="214" name="CustomShape 20"/>
          <p:cNvSpPr/>
          <p:nvPr/>
        </p:nvSpPr>
        <p:spPr>
          <a:xfrm>
            <a:off x="60840" y="4910400"/>
            <a:ext cx="1352520" cy="92448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15" name="CustomShape 21"/>
          <p:cNvSpPr/>
          <p:nvPr/>
        </p:nvSpPr>
        <p:spPr>
          <a:xfrm>
            <a:off x="121320" y="4954320"/>
            <a:ext cx="1231200" cy="84132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16" name="CustomShape 22"/>
          <p:cNvSpPr/>
          <p:nvPr/>
        </p:nvSpPr>
        <p:spPr>
          <a:xfrm>
            <a:off x="0" y="1772656"/>
            <a:ext cx="1475640" cy="50421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по возрасту</a:t>
            </a:r>
            <a:endParaRPr dirty="0"/>
          </a:p>
        </p:txBody>
      </p:sp>
      <p:sp>
        <p:nvSpPr>
          <p:cNvPr id="217" name="CustomShape 23"/>
          <p:cNvSpPr/>
          <p:nvPr/>
        </p:nvSpPr>
        <p:spPr>
          <a:xfrm>
            <a:off x="0" y="2924944"/>
            <a:ext cx="1475640" cy="86409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по подвижности</a:t>
            </a:r>
            <a:endParaRPr dirty="0"/>
          </a:p>
        </p:txBody>
      </p:sp>
      <p:sp>
        <p:nvSpPr>
          <p:cNvPr id="218" name="CustomShape 24"/>
          <p:cNvSpPr/>
          <p:nvPr/>
        </p:nvSpPr>
        <p:spPr>
          <a:xfrm>
            <a:off x="0" y="4725144"/>
            <a:ext cx="1618560" cy="7200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по содержанию</a:t>
            </a:r>
            <a:endParaRPr dirty="0"/>
          </a:p>
        </p:txBody>
      </p:sp>
      <p:sp>
        <p:nvSpPr>
          <p:cNvPr id="219" name="CustomShape 25"/>
          <p:cNvSpPr/>
          <p:nvPr/>
        </p:nvSpPr>
        <p:spPr>
          <a:xfrm>
            <a:off x="7668344" y="2349360"/>
            <a:ext cx="1332016" cy="7196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по видам движений</a:t>
            </a:r>
            <a:endParaRPr dirty="0"/>
          </a:p>
        </p:txBody>
      </p:sp>
      <p:sp>
        <p:nvSpPr>
          <p:cNvPr id="220" name="CustomShape 26"/>
          <p:cNvSpPr/>
          <p:nvPr/>
        </p:nvSpPr>
        <p:spPr>
          <a:xfrm rot="10800000" flipV="1">
            <a:off x="7381080" y="5959791"/>
            <a:ext cx="2018520" cy="6375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по пособиям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в игре</a:t>
            </a:r>
            <a:endParaRPr dirty="0"/>
          </a:p>
        </p:txBody>
      </p:sp>
      <p:sp>
        <p:nvSpPr>
          <p:cNvPr id="221" name="CustomShape 27"/>
          <p:cNvSpPr/>
          <p:nvPr/>
        </p:nvSpPr>
        <p:spPr>
          <a:xfrm>
            <a:off x="1979712" y="5949360"/>
            <a:ext cx="5112720" cy="4586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DejaVu Sans"/>
              </a:rPr>
              <a:t>  спортивные </a:t>
            </a:r>
            <a:r>
              <a:rPr lang="ru-RU" dirty="0">
                <a:solidFill>
                  <a:srgbClr val="000000"/>
                </a:solidFill>
                <a:latin typeface="Arial"/>
                <a:ea typeface="DejaVu Sans"/>
              </a:rPr>
              <a:t>(футбол)</a:t>
            </a:r>
            <a:endParaRPr dirty="0"/>
          </a:p>
        </p:txBody>
      </p:sp>
      <p:sp>
        <p:nvSpPr>
          <p:cNvPr id="222" name="CustomShape 28"/>
          <p:cNvSpPr/>
          <p:nvPr/>
        </p:nvSpPr>
        <p:spPr>
          <a:xfrm>
            <a:off x="7596360" y="3933720"/>
            <a:ext cx="1546920" cy="1007280"/>
          </a:xfrm>
          <a:prstGeom prst="ellipse">
            <a:avLst/>
          </a:prstGeom>
          <a:solidFill>
            <a:srgbClr val="F8F8F8"/>
          </a:solidFill>
          <a:ln w="38160">
            <a:solidFill>
              <a:srgbClr val="996600"/>
            </a:solidFill>
            <a:round/>
          </a:ln>
        </p:spPr>
      </p:sp>
      <p:sp>
        <p:nvSpPr>
          <p:cNvPr id="223" name="CustomShape 29"/>
          <p:cNvSpPr/>
          <p:nvPr/>
        </p:nvSpPr>
        <p:spPr>
          <a:xfrm>
            <a:off x="7659720" y="3975480"/>
            <a:ext cx="1418040" cy="92448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24" name="CustomShape 30"/>
          <p:cNvSpPr/>
          <p:nvPr/>
        </p:nvSpPr>
        <p:spPr>
          <a:xfrm>
            <a:off x="7723440" y="4019400"/>
            <a:ext cx="1290600" cy="841320"/>
          </a:xfrm>
          <a:prstGeom prst="ellipse">
            <a:avLst/>
          </a:prstGeom>
          <a:noFill/>
          <a:ln w="38160">
            <a:solidFill>
              <a:srgbClr val="996600"/>
            </a:solidFill>
            <a:round/>
          </a:ln>
        </p:spPr>
      </p:sp>
      <p:sp>
        <p:nvSpPr>
          <p:cNvPr id="225" name="CustomShape 31"/>
          <p:cNvSpPr/>
          <p:nvPr/>
        </p:nvSpPr>
        <p:spPr>
          <a:xfrm>
            <a:off x="7524328" y="4167000"/>
            <a:ext cx="1618952" cy="7021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по форме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1500" b="1" dirty="0">
                <a:solidFill>
                  <a:srgbClr val="000000"/>
                </a:solidFill>
                <a:latin typeface="Verdana"/>
                <a:ea typeface="DejaVu Sans"/>
              </a:rPr>
              <a:t>организации</a:t>
            </a:r>
            <a:endParaRPr dirty="0"/>
          </a:p>
        </p:txBody>
      </p:sp>
      <p:sp>
        <p:nvSpPr>
          <p:cNvPr id="226" name="CustomShape 32"/>
          <p:cNvSpPr/>
          <p:nvPr/>
        </p:nvSpPr>
        <p:spPr>
          <a:xfrm>
            <a:off x="2124000" y="4221000"/>
            <a:ext cx="5542920" cy="3643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Arial"/>
                <a:ea typeface="DejaVu Sans"/>
              </a:rPr>
              <a:t>бессюжетные </a:t>
            </a:r>
            <a:r>
              <a:rPr lang="ru-RU" sz="2000">
                <a:solidFill>
                  <a:srgbClr val="000000"/>
                </a:solidFill>
                <a:latin typeface="Arial"/>
                <a:ea typeface="DejaVu Sans"/>
              </a:rPr>
              <a:t>(догонялки)</a:t>
            </a:r>
            <a:endParaRPr/>
          </a:p>
        </p:txBody>
      </p:sp>
      <p:sp>
        <p:nvSpPr>
          <p:cNvPr id="227" name="CustomShape 33"/>
          <p:cNvSpPr/>
          <p:nvPr/>
        </p:nvSpPr>
        <p:spPr>
          <a:xfrm>
            <a:off x="1403648" y="499456"/>
            <a:ext cx="7056784" cy="9133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5400" b="1" dirty="0">
                <a:solidFill>
                  <a:srgbClr val="000000"/>
                </a:solidFill>
                <a:latin typeface="Courier New"/>
                <a:ea typeface="DejaVu Sans"/>
              </a:rPr>
              <a:t>Классификация игр</a:t>
            </a:r>
            <a:endParaRPr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1660680" y="722160"/>
            <a:ext cx="183600" cy="36612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29" name="CustomShape 2"/>
          <p:cNvSpPr/>
          <p:nvPr/>
        </p:nvSpPr>
        <p:spPr>
          <a:xfrm>
            <a:off x="324000" y="2133720"/>
            <a:ext cx="3428280" cy="3425040"/>
          </a:xfrm>
          <a:prstGeom prst="ellipse">
            <a:avLst/>
          </a:prstGeom>
          <a:solidFill>
            <a:srgbClr val="0066CC"/>
          </a:solidFill>
          <a:ln w="9360">
            <a:solidFill>
              <a:srgbClr val="BFBFBF"/>
            </a:solidFill>
            <a:round/>
          </a:ln>
        </p:spPr>
      </p:sp>
      <p:sp>
        <p:nvSpPr>
          <p:cNvPr id="230" name="CustomShape 3"/>
          <p:cNvSpPr/>
          <p:nvPr/>
        </p:nvSpPr>
        <p:spPr>
          <a:xfrm>
            <a:off x="4572000" y="4437112"/>
            <a:ext cx="4679280" cy="8200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Arial"/>
                <a:ea typeface="DejaVu Sans"/>
              </a:rPr>
              <a:t>Наличие инвентаря для игр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31" name="CustomShape 4"/>
          <p:cNvSpPr/>
          <p:nvPr/>
        </p:nvSpPr>
        <p:spPr>
          <a:xfrm>
            <a:off x="4716360" y="2708280"/>
            <a:ext cx="3758400" cy="33588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32" name="CustomShape 5"/>
          <p:cNvSpPr/>
          <p:nvPr/>
        </p:nvSpPr>
        <p:spPr>
          <a:xfrm>
            <a:off x="4067280" y="2612480"/>
            <a:ext cx="456480" cy="456480"/>
          </a:xfrm>
          <a:prstGeom prst="ellipse">
            <a:avLst/>
          </a:prstGeom>
          <a:gradFill>
            <a:gsLst>
              <a:gs pos="0">
                <a:srgbClr val="FFF4EF"/>
              </a:gs>
              <a:gs pos="50000">
                <a:srgbClr val="FF9966"/>
              </a:gs>
              <a:gs pos="100000">
                <a:srgbClr val="FFF4EF"/>
              </a:gs>
            </a:gsLst>
            <a:lin ang="5400000"/>
          </a:gradFill>
          <a:ln w="12600">
            <a:solidFill>
              <a:srgbClr val="FF9966"/>
            </a:solidFill>
            <a:round/>
          </a:ln>
        </p:spPr>
      </p:sp>
      <p:sp>
        <p:nvSpPr>
          <p:cNvPr id="233" name="CustomShape 6"/>
          <p:cNvSpPr/>
          <p:nvPr/>
        </p:nvSpPr>
        <p:spPr>
          <a:xfrm>
            <a:off x="4073760" y="2636912"/>
            <a:ext cx="440640" cy="440640"/>
          </a:xfrm>
          <a:prstGeom prst="ellipse">
            <a:avLst/>
          </a:prstGeom>
          <a:gradFill>
            <a:gsLst>
              <a:gs pos="0">
                <a:srgbClr val="FFDBC9"/>
              </a:gs>
              <a:gs pos="50000">
                <a:srgbClr val="FF9966"/>
              </a:gs>
              <a:gs pos="100000">
                <a:srgbClr val="FFDBC9"/>
              </a:gs>
            </a:gsLst>
            <a:lin ang="5400000"/>
          </a:gradFill>
          <a:ln w="19080">
            <a:solidFill>
              <a:srgbClr val="FF9966"/>
            </a:solidFill>
            <a:round/>
          </a:ln>
        </p:spPr>
      </p:sp>
      <p:sp>
        <p:nvSpPr>
          <p:cNvPr id="234" name="CustomShape 7"/>
          <p:cNvSpPr/>
          <p:nvPr/>
        </p:nvSpPr>
        <p:spPr>
          <a:xfrm>
            <a:off x="3564000" y="5157720"/>
            <a:ext cx="456480" cy="456480"/>
          </a:xfrm>
          <a:prstGeom prst="ellipse">
            <a:avLst/>
          </a:prstGeom>
          <a:gradFill>
            <a:gsLst>
              <a:gs pos="0">
                <a:srgbClr val="F4EFE5"/>
              </a:gs>
              <a:gs pos="50000">
                <a:srgbClr val="996600"/>
              </a:gs>
              <a:gs pos="100000">
                <a:srgbClr val="F4EFE5"/>
              </a:gs>
            </a:gsLst>
            <a:lin ang="5400000"/>
          </a:gradFill>
          <a:ln w="12600">
            <a:solidFill>
              <a:srgbClr val="996600"/>
            </a:solidFill>
            <a:round/>
          </a:ln>
        </p:spPr>
      </p:sp>
      <p:sp>
        <p:nvSpPr>
          <p:cNvPr id="235" name="CustomShape 8"/>
          <p:cNvSpPr/>
          <p:nvPr/>
        </p:nvSpPr>
        <p:spPr>
          <a:xfrm>
            <a:off x="3570480" y="5164200"/>
            <a:ext cx="440640" cy="440640"/>
          </a:xfrm>
          <a:prstGeom prst="ellipse">
            <a:avLst/>
          </a:prstGeom>
          <a:gradFill>
            <a:gsLst>
              <a:gs pos="0">
                <a:srgbClr val="DBC9A5"/>
              </a:gs>
              <a:gs pos="50000">
                <a:srgbClr val="996600"/>
              </a:gs>
              <a:gs pos="100000">
                <a:srgbClr val="DBC9A5"/>
              </a:gs>
            </a:gsLst>
            <a:lin ang="5400000"/>
          </a:gradFill>
          <a:ln w="19080">
            <a:solidFill>
              <a:srgbClr val="996600"/>
            </a:solidFill>
            <a:round/>
          </a:ln>
        </p:spPr>
      </p:sp>
      <p:sp>
        <p:nvSpPr>
          <p:cNvPr id="236" name="CustomShape 9"/>
          <p:cNvSpPr/>
          <p:nvPr/>
        </p:nvSpPr>
        <p:spPr>
          <a:xfrm>
            <a:off x="4067280" y="4365104"/>
            <a:ext cx="456480" cy="456480"/>
          </a:xfrm>
          <a:prstGeom prst="ellipse">
            <a:avLst/>
          </a:prstGeom>
          <a:gradFill>
            <a:gsLst>
              <a:gs pos="0">
                <a:srgbClr val="FAECF4"/>
              </a:gs>
              <a:gs pos="50000">
                <a:srgbClr val="D04896"/>
              </a:gs>
              <a:gs pos="100000">
                <a:srgbClr val="FAECF4"/>
              </a:gs>
            </a:gsLst>
            <a:lin ang="5400000"/>
          </a:gradFill>
          <a:ln w="12600">
            <a:solidFill>
              <a:srgbClr val="D04896"/>
            </a:solidFill>
            <a:round/>
          </a:ln>
        </p:spPr>
      </p:sp>
      <p:sp>
        <p:nvSpPr>
          <p:cNvPr id="237" name="CustomShape 10"/>
          <p:cNvSpPr/>
          <p:nvPr/>
        </p:nvSpPr>
        <p:spPr>
          <a:xfrm>
            <a:off x="4074120" y="4357232"/>
            <a:ext cx="439920" cy="439920"/>
          </a:xfrm>
          <a:prstGeom prst="ellipse">
            <a:avLst/>
          </a:prstGeom>
          <a:gradFill>
            <a:gsLst>
              <a:gs pos="0">
                <a:srgbClr val="EFBFDA"/>
              </a:gs>
              <a:gs pos="50000">
                <a:srgbClr val="D04896"/>
              </a:gs>
              <a:gs pos="100000">
                <a:srgbClr val="EFBFDA"/>
              </a:gs>
            </a:gsLst>
            <a:lin ang="5400000"/>
          </a:gradFill>
          <a:ln w="19080">
            <a:solidFill>
              <a:srgbClr val="D04896"/>
            </a:solidFill>
            <a:round/>
          </a:ln>
        </p:spPr>
      </p:sp>
      <p:sp>
        <p:nvSpPr>
          <p:cNvPr id="238" name="CustomShape 11"/>
          <p:cNvSpPr/>
          <p:nvPr/>
        </p:nvSpPr>
        <p:spPr>
          <a:xfrm>
            <a:off x="4211640" y="3500280"/>
            <a:ext cx="456480" cy="456480"/>
          </a:xfrm>
          <a:prstGeom prst="ellipse">
            <a:avLst/>
          </a:prstGeom>
          <a:gradFill>
            <a:gsLst>
              <a:gs pos="0">
                <a:srgbClr val="FAECF4"/>
              </a:gs>
              <a:gs pos="50000">
                <a:srgbClr val="D04896"/>
              </a:gs>
              <a:gs pos="100000">
                <a:srgbClr val="FAECF4"/>
              </a:gs>
            </a:gsLst>
            <a:lin ang="5400000"/>
          </a:gradFill>
          <a:ln w="12600">
            <a:solidFill>
              <a:srgbClr val="808080"/>
            </a:solidFill>
            <a:round/>
          </a:ln>
        </p:spPr>
      </p:sp>
      <p:sp>
        <p:nvSpPr>
          <p:cNvPr id="239" name="CustomShape 12"/>
          <p:cNvSpPr/>
          <p:nvPr/>
        </p:nvSpPr>
        <p:spPr>
          <a:xfrm>
            <a:off x="4218120" y="3506760"/>
            <a:ext cx="440640" cy="440640"/>
          </a:xfrm>
          <a:prstGeom prst="ellipse">
            <a:avLst/>
          </a:prstGeom>
          <a:gradFill>
            <a:gsLst>
              <a:gs pos="0">
                <a:srgbClr val="E6E6E6"/>
              </a:gs>
              <a:gs pos="50000">
                <a:srgbClr val="808080"/>
              </a:gs>
              <a:gs pos="100000">
                <a:srgbClr val="E6E6E6"/>
              </a:gs>
            </a:gsLst>
            <a:lin ang="5400000"/>
          </a:gradFill>
          <a:ln w="19080">
            <a:solidFill>
              <a:srgbClr val="808080"/>
            </a:solidFill>
            <a:round/>
          </a:ln>
        </p:spPr>
      </p:sp>
      <p:sp>
        <p:nvSpPr>
          <p:cNvPr id="240" name="CustomShape 13"/>
          <p:cNvSpPr/>
          <p:nvPr/>
        </p:nvSpPr>
        <p:spPr>
          <a:xfrm>
            <a:off x="3276720" y="5877360"/>
            <a:ext cx="4534920" cy="5767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Arial"/>
                <a:ea typeface="DejaVu Sans"/>
              </a:rPr>
              <a:t>Наличие считалок</a:t>
            </a:r>
            <a:endParaRPr/>
          </a:p>
        </p:txBody>
      </p:sp>
      <p:sp>
        <p:nvSpPr>
          <p:cNvPr id="241" name="CustomShape 14"/>
          <p:cNvSpPr/>
          <p:nvPr/>
        </p:nvSpPr>
        <p:spPr>
          <a:xfrm>
            <a:off x="2700360" y="5805360"/>
            <a:ext cx="456480" cy="456480"/>
          </a:xfrm>
          <a:prstGeom prst="ellipse">
            <a:avLst/>
          </a:prstGeom>
          <a:gradFill>
            <a:gsLst>
              <a:gs pos="0">
                <a:srgbClr val="FAECF4"/>
              </a:gs>
              <a:gs pos="50000">
                <a:srgbClr val="D04896"/>
              </a:gs>
              <a:gs pos="100000">
                <a:srgbClr val="FAECF4"/>
              </a:gs>
            </a:gsLst>
            <a:lin ang="5400000"/>
          </a:gradFill>
          <a:ln w="12600">
            <a:solidFill>
              <a:srgbClr val="D04896"/>
            </a:solidFill>
            <a:round/>
          </a:ln>
        </p:spPr>
      </p:sp>
      <p:sp>
        <p:nvSpPr>
          <p:cNvPr id="242" name="CustomShape 15"/>
          <p:cNvSpPr/>
          <p:nvPr/>
        </p:nvSpPr>
        <p:spPr>
          <a:xfrm>
            <a:off x="2707560" y="5812560"/>
            <a:ext cx="439920" cy="439920"/>
          </a:xfrm>
          <a:prstGeom prst="ellipse">
            <a:avLst/>
          </a:prstGeom>
          <a:gradFill>
            <a:gsLst>
              <a:gs pos="0">
                <a:srgbClr val="CCCCFF"/>
              </a:gs>
              <a:gs pos="50000">
                <a:srgbClr val="CC66FF"/>
              </a:gs>
              <a:gs pos="100000">
                <a:srgbClr val="CCCCFF"/>
              </a:gs>
            </a:gsLst>
            <a:lin ang="5400000"/>
          </a:gradFill>
          <a:ln w="19080">
            <a:solidFill>
              <a:srgbClr val="D04896"/>
            </a:solidFill>
            <a:round/>
          </a:ln>
        </p:spPr>
      </p:sp>
      <p:sp>
        <p:nvSpPr>
          <p:cNvPr id="243" name="CustomShape 16"/>
          <p:cNvSpPr/>
          <p:nvPr/>
        </p:nvSpPr>
        <p:spPr>
          <a:xfrm>
            <a:off x="4752720" y="3573016"/>
            <a:ext cx="4391280" cy="35962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Arial"/>
                <a:ea typeface="DejaVu Sans"/>
              </a:rPr>
              <a:t>Количество участников игры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44" name="CustomShape 17"/>
          <p:cNvSpPr/>
          <p:nvPr/>
        </p:nvSpPr>
        <p:spPr>
          <a:xfrm>
            <a:off x="4140360" y="5229368"/>
            <a:ext cx="5003640" cy="57589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Arial"/>
                <a:ea typeface="DejaVu Sans"/>
              </a:rPr>
              <a:t>Выборы водящего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45" name="CustomShape 18"/>
          <p:cNvSpPr/>
          <p:nvPr/>
        </p:nvSpPr>
        <p:spPr>
          <a:xfrm>
            <a:off x="3347864" y="1892400"/>
            <a:ext cx="456480" cy="456480"/>
          </a:xfrm>
          <a:prstGeom prst="ellipse">
            <a:avLst/>
          </a:prstGeom>
          <a:gradFill>
            <a:gsLst>
              <a:gs pos="0">
                <a:srgbClr val="F4EFE5"/>
              </a:gs>
              <a:gs pos="50000">
                <a:srgbClr val="996600"/>
              </a:gs>
              <a:gs pos="100000">
                <a:srgbClr val="F4EFE5"/>
              </a:gs>
            </a:gsLst>
            <a:lin ang="5400000"/>
          </a:gradFill>
          <a:ln w="12600">
            <a:solidFill>
              <a:srgbClr val="996600"/>
            </a:solidFill>
            <a:round/>
          </a:ln>
        </p:spPr>
      </p:sp>
      <p:pic>
        <p:nvPicPr>
          <p:cNvPr id="247" name="Picture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3680" y="2279520"/>
            <a:ext cx="3316232" cy="3102840"/>
          </a:xfrm>
          <a:prstGeom prst="rect">
            <a:avLst/>
          </a:prstGeom>
          <a:ln w="9360">
            <a:noFill/>
          </a:ln>
        </p:spPr>
      </p:pic>
      <p:sp>
        <p:nvSpPr>
          <p:cNvPr id="248" name="CustomShape 20"/>
          <p:cNvSpPr/>
          <p:nvPr/>
        </p:nvSpPr>
        <p:spPr>
          <a:xfrm>
            <a:off x="3672264" y="1989016"/>
            <a:ext cx="3276000" cy="575888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Arial"/>
                <a:ea typeface="DejaVu Sans"/>
              </a:rPr>
              <a:t>Возраст играющих</a:t>
            </a:r>
            <a:endParaRPr dirty="0"/>
          </a:p>
        </p:txBody>
      </p:sp>
      <p:sp>
        <p:nvSpPr>
          <p:cNvPr id="249" name="CustomShape 21"/>
          <p:cNvSpPr/>
          <p:nvPr/>
        </p:nvSpPr>
        <p:spPr>
          <a:xfrm>
            <a:off x="4572000" y="2709376"/>
            <a:ext cx="4319752" cy="791632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Arial"/>
                <a:ea typeface="DejaVu Sans"/>
              </a:rPr>
              <a:t>Место для проведения игр</a:t>
            </a:r>
            <a:endParaRPr dirty="0"/>
          </a:p>
        </p:txBody>
      </p:sp>
      <p:sp>
        <p:nvSpPr>
          <p:cNvPr id="250" name="CustomShape 22"/>
          <p:cNvSpPr/>
          <p:nvPr/>
        </p:nvSpPr>
        <p:spPr>
          <a:xfrm>
            <a:off x="1259640" y="477000"/>
            <a:ext cx="7055280" cy="9352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>
                <a:solidFill>
                  <a:srgbClr val="000000"/>
                </a:solidFill>
                <a:latin typeface="Courier New" pitchFamily="49" charset="0"/>
                <a:ea typeface="DejaVu Sans"/>
                <a:cs typeface="Courier New" pitchFamily="49" charset="0"/>
              </a:rPr>
              <a:t>Организация игр </a:t>
            </a:r>
            <a:endParaRPr dirty="0">
              <a:latin typeface="Courier New" pitchFamily="49" charset="0"/>
              <a:cs typeface="Courier New" pitchFamily="49" charset="0"/>
            </a:endParaRPr>
          </a:p>
          <a:p>
            <a:pPr algn="ctr">
              <a:lnSpc>
                <a:spcPct val="100000"/>
              </a:lnSpc>
            </a:pPr>
            <a:r>
              <a:rPr lang="ru-RU" sz="3200" b="1" dirty="0">
                <a:solidFill>
                  <a:srgbClr val="000000"/>
                </a:solidFill>
                <a:latin typeface="Courier New"/>
                <a:ea typeface="DejaVu Sans"/>
              </a:rPr>
              <a:t>Необходимо учитывать: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1619640" y="1700640"/>
            <a:ext cx="7524000" cy="3672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52" name="CustomShape 2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253" name="CustomShape 3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54" name="CustomShape 4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55" name="CustomShape 5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56" name="CustomShape 6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57" name="CustomShape 7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58" name="CustomShape 8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59" name="CustomShape 9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260" name="CustomShape 10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261" name="CustomShape 11"/>
          <p:cNvSpPr/>
          <p:nvPr/>
        </p:nvSpPr>
        <p:spPr>
          <a:xfrm>
            <a:off x="1475640" y="405720"/>
            <a:ext cx="7056360" cy="1294560"/>
          </a:xfrm>
          <a:prstGeom prst="rect">
            <a:avLst/>
          </a:prstGeom>
          <a:noFill/>
          <a:ln>
            <a:noFill/>
          </a:ln>
        </p:spPr>
      </p:sp>
      <p:graphicFrame>
        <p:nvGraphicFramePr>
          <p:cNvPr id="262" name="Объект 3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2"/>
          <p:cNvSpPr/>
          <p:nvPr/>
        </p:nvSpPr>
        <p:spPr>
          <a:xfrm>
            <a:off x="1656000" y="1916832"/>
            <a:ext cx="6804360" cy="86393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6" name="CustomShape 4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1619280" y="3311704"/>
            <a:ext cx="7344720" cy="69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6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1619640" y="4725592"/>
            <a:ext cx="7524000" cy="136770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</p:txBody>
      </p:sp>
      <p:sp>
        <p:nvSpPr>
          <p:cNvPr id="110" name="CustomShape 8"/>
          <p:cNvSpPr/>
          <p:nvPr/>
        </p:nvSpPr>
        <p:spPr>
          <a:xfrm rot="10800000" flipH="1" flipV="1">
            <a:off x="864000" y="1965240"/>
            <a:ext cx="9360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CustomShape 9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5" name="CustomShape 13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16" name="CustomShape 14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7" name="CustomShape 15"/>
          <p:cNvSpPr/>
          <p:nvPr/>
        </p:nvSpPr>
        <p:spPr>
          <a:xfrm>
            <a:off x="971600" y="476672"/>
            <a:ext cx="7776864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  <a:ea typeface="DejaVu Sans"/>
              </a:rPr>
              <a:t>Анализ анкет </a:t>
            </a:r>
            <a:endParaRPr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899592" y="1597431"/>
          <a:ext cx="7128793" cy="5111824"/>
        </p:xfrm>
        <a:graphic>
          <a:graphicData uri="http://schemas.openxmlformats.org/drawingml/2006/table">
            <a:tbl>
              <a:tblPr/>
              <a:tblGrid>
                <a:gridCol w="792088"/>
                <a:gridCol w="3053572"/>
                <a:gridCol w="2275020"/>
                <a:gridCol w="1008113"/>
              </a:tblGrid>
              <a:tr h="465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Calibri"/>
                        </a:rPr>
                        <a:t>№ вопроса</a:t>
                      </a:r>
                      <a:endParaRPr lang="ru-RU" sz="1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Calibri"/>
                        </a:rPr>
                        <a:t>Вопрос</a:t>
                      </a:r>
                      <a:endParaRPr lang="ru-RU" sz="1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Calibri"/>
                        </a:rPr>
                        <a:t>Ответы учащихся</a:t>
                      </a:r>
                      <a:endParaRPr lang="ru-RU" sz="1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Calibri"/>
                        </a:rPr>
                        <a:t>Кол-во</a:t>
                      </a:r>
                      <a:endParaRPr lang="ru-RU" sz="1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1.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Играете ли вы в подвижные игры?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да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9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2.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Как часто вы в них играете?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Редко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2 - 3 раза в неделю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Каждый день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3.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Сколько по времени играете?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Меньше 1 часа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Больше 1 часа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4.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Как много с тобой ребят играет?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Меньше 5 человек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Больше  5 человек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6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5.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Кто (что) знакомит вас с правилами игры?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Учитель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Друзья 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Книги, журналы,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6.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Нравится ли вам играть в подвижные игры?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да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11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7.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Стараетесь ли вы соблюдать правила игры?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да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9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8.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Чему учит подвижная игра?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Общаться с друзьями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Смекалке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Calibri"/>
                        </a:rPr>
                        <a:t>Ловкости, сноровке, силе</a:t>
                      </a:r>
                      <a:endParaRPr lang="ru-RU" sz="14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8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10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11</a:t>
                      </a:r>
                      <a:endParaRPr lang="ru-RU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2"/>
          <p:cNvSpPr/>
          <p:nvPr/>
        </p:nvSpPr>
        <p:spPr>
          <a:xfrm>
            <a:off x="1656000" y="1916832"/>
            <a:ext cx="6804360" cy="86393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6" name="CustomShape 4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1619280" y="3311704"/>
            <a:ext cx="7344720" cy="69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6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1619640" y="4725592"/>
            <a:ext cx="7524000" cy="136770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</p:txBody>
      </p:sp>
      <p:sp>
        <p:nvSpPr>
          <p:cNvPr id="110" name="CustomShape 8"/>
          <p:cNvSpPr/>
          <p:nvPr/>
        </p:nvSpPr>
        <p:spPr>
          <a:xfrm rot="10800000" flipH="1" flipV="1">
            <a:off x="864000" y="1965240"/>
            <a:ext cx="9360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CustomShape 9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5" name="CustomShape 13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16" name="CustomShape 14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7" name="CustomShape 15"/>
          <p:cNvSpPr/>
          <p:nvPr/>
        </p:nvSpPr>
        <p:spPr>
          <a:xfrm>
            <a:off x="899592" y="622272"/>
            <a:ext cx="8244408" cy="100652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000" b="1" dirty="0" smtClean="0">
                <a:solidFill>
                  <a:srgbClr val="002060"/>
                </a:solidFill>
                <a:latin typeface="Courier New"/>
                <a:ea typeface="DejaVu Sans"/>
              </a:rPr>
              <a:t>Анализ справок и пропусков</a:t>
            </a:r>
            <a:endParaRPr sz="40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23528" y="1969221"/>
          <a:ext cx="8568952" cy="4206240"/>
        </p:xfrm>
        <a:graphic>
          <a:graphicData uri="http://schemas.openxmlformats.org/drawingml/2006/table">
            <a:tbl>
              <a:tblPr/>
              <a:tblGrid>
                <a:gridCol w="1800200"/>
                <a:gridCol w="2178242"/>
                <a:gridCol w="2295255"/>
                <a:gridCol w="2295255"/>
              </a:tblGrid>
              <a:tr h="1267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Calibri"/>
                        </a:rPr>
                        <a:t>Занятие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  <a:cs typeface="Calibri"/>
                        </a:rPr>
                        <a:t>в свободное время</a:t>
                      </a:r>
                      <a:endParaRPr lang="ru-RU" sz="2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Компьютер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Подвижные игры 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Calibri"/>
                        </a:rPr>
                        <a:t>и 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компьютер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Calibri"/>
                        </a:rPr>
                        <a:t>Подвижные 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Calibri"/>
                        </a:rPr>
                        <a:t>игры на свежем воздухе</a:t>
                      </a:r>
                      <a:endParaRPr lang="ru-RU" sz="3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Calibri"/>
                        </a:rPr>
                        <a:t>Пропуски занятий по болезни </a:t>
                      </a:r>
                      <a:endParaRPr lang="ru-RU" sz="2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Times New Roman"/>
                          <a:ea typeface="Times New Roman"/>
                          <a:cs typeface="Calibri"/>
                        </a:rPr>
                        <a:t>15</a:t>
                      </a:r>
                      <a:r>
                        <a:rPr lang="ru-RU" sz="3200" b="1" dirty="0">
                          <a:latin typeface="Times New Roman"/>
                          <a:ea typeface="Times New Roman"/>
                          <a:cs typeface="Calibri"/>
                        </a:rPr>
                        <a:t>%</a:t>
                      </a:r>
                      <a:endParaRPr lang="ru-RU" sz="32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Times New Roman"/>
                          <a:ea typeface="Times New Roman"/>
                          <a:cs typeface="Calibri"/>
                        </a:rPr>
                        <a:t>20</a:t>
                      </a:r>
                      <a:r>
                        <a:rPr lang="ru-RU" sz="3200" b="1" dirty="0">
                          <a:latin typeface="Times New Roman"/>
                          <a:ea typeface="Times New Roman"/>
                          <a:cs typeface="Calibri"/>
                        </a:rPr>
                        <a:t>%</a:t>
                      </a:r>
                      <a:endParaRPr lang="ru-RU" sz="32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 smtClean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r>
                        <a:rPr lang="ru-RU" sz="3200" b="1" dirty="0">
                          <a:latin typeface="Times New Roman"/>
                          <a:ea typeface="Times New Roman"/>
                          <a:cs typeface="Calibri"/>
                        </a:rPr>
                        <a:t>%</a:t>
                      </a:r>
                      <a:endParaRPr lang="ru-RU" sz="32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2"/>
          <p:cNvSpPr/>
          <p:nvPr/>
        </p:nvSpPr>
        <p:spPr>
          <a:xfrm>
            <a:off x="1656000" y="1916832"/>
            <a:ext cx="6804360" cy="86393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6" name="CustomShape 4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1619280" y="3311704"/>
            <a:ext cx="7344720" cy="69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6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1619640" y="4725592"/>
            <a:ext cx="7524000" cy="136770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</p:txBody>
      </p:sp>
      <p:sp>
        <p:nvSpPr>
          <p:cNvPr id="110" name="CustomShape 8"/>
          <p:cNvSpPr/>
          <p:nvPr/>
        </p:nvSpPr>
        <p:spPr>
          <a:xfrm rot="10800000" flipH="1" flipV="1">
            <a:off x="864000" y="1965240"/>
            <a:ext cx="9360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CustomShape 9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5" name="CustomShape 13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16" name="CustomShape 14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7" name="CustomShape 15"/>
          <p:cNvSpPr/>
          <p:nvPr/>
        </p:nvSpPr>
        <p:spPr>
          <a:xfrm>
            <a:off x="1043608" y="476672"/>
            <a:ext cx="7128792" cy="10081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  <a:ea typeface="DejaVu Sans"/>
              </a:rPr>
              <a:t>В срочном порядке</a:t>
            </a:r>
            <a:endParaRPr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23528" y="1834946"/>
            <a:ext cx="85689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изучить игры старших поколений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исследовать наиболее интересные игры	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возродить непопулярные сейчас  игры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развить умение детей играть в команде и следовать правилам игры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82975" algn="l"/>
              </a:tabLst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2"/>
          <p:cNvSpPr/>
          <p:nvPr/>
        </p:nvSpPr>
        <p:spPr>
          <a:xfrm>
            <a:off x="1656000" y="1916832"/>
            <a:ext cx="6804360" cy="86393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6" name="CustomShape 4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1619280" y="3311704"/>
            <a:ext cx="7344720" cy="69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6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1619640" y="4725592"/>
            <a:ext cx="7524000" cy="136770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</p:txBody>
      </p:sp>
      <p:sp>
        <p:nvSpPr>
          <p:cNvPr id="110" name="CustomShape 8"/>
          <p:cNvSpPr/>
          <p:nvPr/>
        </p:nvSpPr>
        <p:spPr>
          <a:xfrm rot="10800000" flipH="1" flipV="1">
            <a:off x="864000" y="1965240"/>
            <a:ext cx="9360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CustomShape 9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5" name="CustomShape 13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16" name="CustomShape 14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7" name="CustomShape 15"/>
          <p:cNvSpPr/>
          <p:nvPr/>
        </p:nvSpPr>
        <p:spPr>
          <a:xfrm>
            <a:off x="1691680" y="478256"/>
            <a:ext cx="5688632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  <a:ea typeface="DejaVu Sans"/>
              </a:rPr>
              <a:t>Игры взрослых</a:t>
            </a:r>
            <a:endParaRPr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259632" y="1700809"/>
          <a:ext cx="6624735" cy="4824534"/>
        </p:xfrm>
        <a:graphic>
          <a:graphicData uri="http://schemas.openxmlformats.org/drawingml/2006/table">
            <a:tbl>
              <a:tblPr/>
              <a:tblGrid>
                <a:gridCol w="1803822"/>
                <a:gridCol w="2174714"/>
                <a:gridCol w="2646199"/>
              </a:tblGrid>
              <a:tr h="583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Название игры</a:t>
                      </a:r>
                      <a:endParaRPr lang="ru-RU" sz="1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Бабушки - дедушки родители</a:t>
                      </a:r>
                      <a:endParaRPr lang="ru-RU" sz="1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Любимая игра</a:t>
                      </a:r>
                      <a:endParaRPr lang="ru-RU" sz="11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Лапта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Городки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9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Казаки-разбойники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5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Прятки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28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Жмурки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5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Классики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3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Уголки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Вышибалы 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Резиночка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Салки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6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Чехарда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Войнушка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6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12 палочек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Красочки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Calibri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006" marR="68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4" name="Picture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48600" y="4366440"/>
            <a:ext cx="2283840" cy="2302920"/>
          </a:xfrm>
          <a:prstGeom prst="rect">
            <a:avLst/>
          </a:prstGeom>
          <a:ln w="9360">
            <a:noFill/>
          </a:ln>
        </p:spPr>
      </p:pic>
      <p:sp>
        <p:nvSpPr>
          <p:cNvPr id="322" name="CustomShape 1"/>
          <p:cNvSpPr/>
          <p:nvPr/>
        </p:nvSpPr>
        <p:spPr>
          <a:xfrm>
            <a:off x="3203848" y="2132856"/>
            <a:ext cx="2448272" cy="3383656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endParaRPr sz="4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3" name="CustomShape 2"/>
          <p:cNvSpPr/>
          <p:nvPr/>
        </p:nvSpPr>
        <p:spPr>
          <a:xfrm>
            <a:off x="1259632" y="476672"/>
            <a:ext cx="7344816" cy="7200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latin typeface="Courier New" pitchFamily="49" charset="0"/>
                <a:ea typeface="DejaVu Sans"/>
                <a:cs typeface="Courier New" pitchFamily="49" charset="0"/>
              </a:rPr>
              <a:t>Играйте с нами </a:t>
            </a:r>
            <a:endParaRPr sz="54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25" name="Рисунок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4581360"/>
            <a:ext cx="2088360" cy="2086920"/>
          </a:xfrm>
          <a:prstGeom prst="rect">
            <a:avLst/>
          </a:prstGeom>
          <a:ln w="9360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1763688" y="2132856"/>
            <a:ext cx="49985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Галерея фотографий детей, </a:t>
            </a:r>
          </a:p>
          <a:p>
            <a:r>
              <a:rPr lang="ru-RU" sz="2800" dirty="0" smtClean="0"/>
              <a:t>запечатленных в момент игр</a:t>
            </a:r>
            <a:endParaRPr lang="ru-RU" sz="2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2"/>
          <p:cNvSpPr/>
          <p:nvPr/>
        </p:nvSpPr>
        <p:spPr>
          <a:xfrm>
            <a:off x="1656000" y="1916832"/>
            <a:ext cx="6804360" cy="86393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6" name="CustomShape 4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1619280" y="3311704"/>
            <a:ext cx="7344720" cy="69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6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1619640" y="4725592"/>
            <a:ext cx="7524000" cy="136770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</p:txBody>
      </p:sp>
      <p:sp>
        <p:nvSpPr>
          <p:cNvPr id="110" name="CustomShape 8"/>
          <p:cNvSpPr/>
          <p:nvPr/>
        </p:nvSpPr>
        <p:spPr>
          <a:xfrm rot="10800000" flipH="1" flipV="1">
            <a:off x="864000" y="1965240"/>
            <a:ext cx="9360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CustomShape 9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5" name="CustomShape 13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16" name="CustomShape 14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7" name="CustomShape 15"/>
          <p:cNvSpPr/>
          <p:nvPr/>
        </p:nvSpPr>
        <p:spPr>
          <a:xfrm>
            <a:off x="1043608" y="476672"/>
            <a:ext cx="7128792" cy="10081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  <a:ea typeface="DejaVu Sans"/>
              </a:rPr>
              <a:t>Заключение:</a:t>
            </a:r>
            <a:endParaRPr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23528" y="1844824"/>
            <a:ext cx="88204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3482975" algn="l"/>
              </a:tabLst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/>
              <a:t>выяснили ценность подвижных игр – это укрепление здоровья младших школьников;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3482975" algn="l"/>
              </a:tabLst>
            </a:pPr>
            <a:endParaRPr lang="ru-RU" sz="28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3482975" algn="l"/>
              </a:tabLst>
            </a:pPr>
            <a:r>
              <a:rPr lang="ru-RU" sz="2800" dirty="0" smtClean="0"/>
              <a:t>заинтересовали детей подвижными играми;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482975" algn="l"/>
              </a:tabLst>
            </a:pPr>
            <a:endParaRPr lang="ru-RU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r>
              <a:rPr lang="ru-RU" sz="2800" dirty="0" smtClean="0"/>
              <a:t>изучили игры трех поколений;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3482975" algn="l"/>
              </a:tabLst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развивали умение играть в команде и следовать правилам игры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82975" algn="l"/>
              </a:tabLst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 rot="3419400">
            <a:off x="792360" y="1961640"/>
            <a:ext cx="478800" cy="519840"/>
          </a:xfrm>
          <a:prstGeom prst="rect">
            <a:avLst/>
          </a:prstGeom>
          <a:gradFill>
            <a:gsLst>
              <a:gs pos="0">
                <a:srgbClr val="FBDF53"/>
              </a:gs>
              <a:gs pos="100000">
                <a:srgbClr val="746726"/>
              </a:gs>
            </a:gsLst>
            <a:lin ang="1980000"/>
          </a:gradFill>
          <a:ln w="9360">
            <a:noFill/>
          </a:ln>
        </p:spPr>
      </p:sp>
      <p:sp>
        <p:nvSpPr>
          <p:cNvPr id="79" name="CustomShape 2"/>
          <p:cNvSpPr/>
          <p:nvPr/>
        </p:nvSpPr>
        <p:spPr>
          <a:xfrm>
            <a:off x="1619640" y="1700640"/>
            <a:ext cx="7200360" cy="36720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если младшие школьники будут играть в подвижные игры,</a:t>
            </a:r>
            <a:endParaRPr dirty="0"/>
          </a:p>
          <a:p>
            <a:pPr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то это окажет положительное влияние на физическое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здоровье </a:t>
            </a: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младших школьников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0" name="CustomShape 3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81" name="CustomShape 4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82" name="CustomShape 5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83" name="CustomShape 6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84" name="CustomShape 7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85" name="CustomShape 8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86" name="CustomShape 9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87" name="CustomShape 10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88" name="CustomShape 11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89" name="CustomShape 12"/>
          <p:cNvSpPr/>
          <p:nvPr/>
        </p:nvSpPr>
        <p:spPr>
          <a:xfrm>
            <a:off x="1547640" y="477720"/>
            <a:ext cx="3888000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>
                <a:solidFill>
                  <a:srgbClr val="002060"/>
                </a:solidFill>
                <a:latin typeface="Courier New"/>
                <a:ea typeface="DejaVu Sans"/>
              </a:rPr>
              <a:t>Гипотеза:</a:t>
            </a:r>
            <a:endParaRPr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2"/>
          <p:cNvSpPr/>
          <p:nvPr/>
        </p:nvSpPr>
        <p:spPr>
          <a:xfrm>
            <a:off x="1656000" y="1916832"/>
            <a:ext cx="6804360" cy="86393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6" name="CustomShape 4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1619280" y="3311704"/>
            <a:ext cx="7344720" cy="69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6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1619640" y="4725592"/>
            <a:ext cx="7524000" cy="136770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sz="2800" dirty="0"/>
          </a:p>
        </p:txBody>
      </p:sp>
      <p:sp>
        <p:nvSpPr>
          <p:cNvPr id="110" name="CustomShape 8"/>
          <p:cNvSpPr/>
          <p:nvPr/>
        </p:nvSpPr>
        <p:spPr>
          <a:xfrm rot="10800000" flipH="1" flipV="1">
            <a:off x="864000" y="1965240"/>
            <a:ext cx="9360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CustomShape 9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5" name="CustomShape 13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16" name="CustomShape 14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7" name="CustomShape 15"/>
          <p:cNvSpPr/>
          <p:nvPr/>
        </p:nvSpPr>
        <p:spPr>
          <a:xfrm>
            <a:off x="1115616" y="476672"/>
            <a:ext cx="7704856" cy="10081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  <a:ea typeface="DejaVu Sans"/>
              </a:rPr>
              <a:t>Спасибо за внимание</a:t>
            </a:r>
            <a:endParaRPr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23528" y="3783816"/>
            <a:ext cx="8820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82975" algn="l"/>
              </a:tabLst>
            </a:pP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3" name="Рисунок 8" descr="00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1707354"/>
            <a:ext cx="6480720" cy="438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1619640" y="1989000"/>
            <a:ext cx="6840720" cy="287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11" name="CustomShape 2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312" name="CustomShape 3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13" name="CustomShape 4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14" name="CustomShape 5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15" name="CustomShape 6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16" name="CustomShape 7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17" name="CustomShape 8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318" name="CustomShape 9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19" name="CustomShape 10"/>
          <p:cNvSpPr/>
          <p:nvPr/>
        </p:nvSpPr>
        <p:spPr>
          <a:xfrm>
            <a:off x="827640" y="404640"/>
            <a:ext cx="3888000" cy="1294560"/>
          </a:xfrm>
          <a:prstGeom prst="rect">
            <a:avLst/>
          </a:prstGeom>
          <a:noFill/>
          <a:ln>
            <a:noFill/>
          </a:ln>
        </p:spPr>
      </p:sp>
      <p:sp>
        <p:nvSpPr>
          <p:cNvPr id="320" name="CustomShape 11"/>
          <p:cNvSpPr/>
          <p:nvPr/>
        </p:nvSpPr>
        <p:spPr>
          <a:xfrm>
            <a:off x="683640" y="1845000"/>
            <a:ext cx="8136720" cy="1736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u="sng" dirty="0">
                <a:solidFill>
                  <a:srgbClr val="0000FF"/>
                </a:solidFill>
                <a:latin typeface="Arial"/>
                <a:ea typeface="DejaVu Sans"/>
              </a:rPr>
              <a:t>http://www.motti.ru/upload/iblock/be2/1726.jpg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u="sng" dirty="0">
                <a:solidFill>
                  <a:srgbClr val="0000FF"/>
                </a:solidFill>
                <a:latin typeface="Arial"/>
                <a:ea typeface="DejaVu Sans"/>
              </a:rPr>
              <a:t>http://thumbs.dreamstime.com/t/happy-kids-catching-ball-air-outside-summer-43250974.jpg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u="sng" dirty="0">
                <a:solidFill>
                  <a:srgbClr val="0000FF"/>
                </a:solidFill>
                <a:latin typeface="Arial"/>
                <a:ea typeface="DejaVu Sans"/>
              </a:rPr>
              <a:t>http://media.dunyabulteni.net/news/69445.jpg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u="sng" dirty="0">
                <a:solidFill>
                  <a:srgbClr val="0000FF"/>
                </a:solidFill>
                <a:latin typeface="Arial"/>
                <a:ea typeface="DejaVu Sans"/>
              </a:rPr>
              <a:t>http://tonis.ua/siteimages/news/igra2.jpg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3" name="CustomShape 11"/>
          <p:cNvSpPr/>
          <p:nvPr/>
        </p:nvSpPr>
        <p:spPr>
          <a:xfrm>
            <a:off x="683568" y="692696"/>
            <a:ext cx="8496944" cy="936104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dirty="0" smtClean="0">
                <a:solidFill>
                  <a:srgbClr val="002060"/>
                </a:solidFill>
                <a:latin typeface="Courier New" pitchFamily="49" charset="0"/>
                <a:ea typeface="DejaVu Sans"/>
                <a:cs typeface="Courier New" pitchFamily="49" charset="0"/>
              </a:rPr>
              <a:t>Список используемых источников</a:t>
            </a:r>
            <a:endParaRPr sz="3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 rot="3419400">
            <a:off x="792360" y="1961640"/>
            <a:ext cx="478800" cy="519840"/>
          </a:xfrm>
          <a:prstGeom prst="rect">
            <a:avLst/>
          </a:prstGeom>
          <a:gradFill>
            <a:gsLst>
              <a:gs pos="0">
                <a:srgbClr val="FBDF53"/>
              </a:gs>
              <a:gs pos="100000">
                <a:srgbClr val="746726"/>
              </a:gs>
            </a:gsLst>
            <a:lin ang="1980000"/>
          </a:gradFill>
          <a:ln w="9360">
            <a:noFill/>
          </a:ln>
        </p:spPr>
      </p:sp>
      <p:sp>
        <p:nvSpPr>
          <p:cNvPr id="91" name="CustomShape 2"/>
          <p:cNvSpPr/>
          <p:nvPr/>
        </p:nvSpPr>
        <p:spPr>
          <a:xfrm>
            <a:off x="1619640" y="1700640"/>
            <a:ext cx="7524000" cy="36720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выявить возможности использования подвижных игр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как средство </a:t>
            </a: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укрепления здоровья младших школьников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2" name="CustomShape 3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93" name="CustomShape 4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94" name="CustomShape 5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95" name="CustomShape 6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96" name="CustomShape 7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97" name="CustomShape 8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98" name="CustomShape 9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99" name="CustomShape 10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00" name="CustomShape 11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1" name="CustomShape 12"/>
          <p:cNvSpPr/>
          <p:nvPr/>
        </p:nvSpPr>
        <p:spPr>
          <a:xfrm>
            <a:off x="1475640" y="477720"/>
            <a:ext cx="7056360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>
                <a:solidFill>
                  <a:srgbClr val="002060"/>
                </a:solidFill>
                <a:latin typeface="Courier New"/>
                <a:ea typeface="DejaVu Sans"/>
              </a:rPr>
              <a:t>Цель исследования:</a:t>
            </a:r>
            <a:endParaRPr/>
          </a:p>
        </p:txBody>
      </p:sp>
      <p:pic>
        <p:nvPicPr>
          <p:cNvPr id="102" name="Picture 1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48360" y="4509000"/>
            <a:ext cx="1501200" cy="15850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 rot="3419400">
            <a:off x="792360" y="1961640"/>
            <a:ext cx="478800" cy="519840"/>
          </a:xfrm>
          <a:prstGeom prst="rect">
            <a:avLst/>
          </a:prstGeom>
          <a:gradFill>
            <a:gsLst>
              <a:gs pos="0">
                <a:srgbClr val="FBDF53"/>
              </a:gs>
              <a:gs pos="100000">
                <a:srgbClr val="746726"/>
              </a:gs>
            </a:gsLst>
            <a:lin ang="1980000"/>
          </a:gradFill>
          <a:ln w="9360">
            <a:noFill/>
          </a:ln>
        </p:spPr>
      </p:sp>
      <p:sp>
        <p:nvSpPr>
          <p:cNvPr id="104" name="CustomShape 2"/>
          <p:cNvSpPr/>
          <p:nvPr/>
        </p:nvSpPr>
        <p:spPr>
          <a:xfrm>
            <a:off x="1656000" y="1916832"/>
            <a:ext cx="6804360" cy="863936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Arial"/>
                <a:ea typeface="DejaVu Sans"/>
              </a:rPr>
              <a:t>Изучение литературы по теме исследования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5" name="CustomShape 3"/>
          <p:cNvSpPr/>
          <p:nvPr/>
        </p:nvSpPr>
        <p:spPr>
          <a:xfrm rot="3419400">
            <a:off x="792360" y="3330000"/>
            <a:ext cx="478800" cy="519840"/>
          </a:xfrm>
          <a:prstGeom prst="rect">
            <a:avLst/>
          </a:prstGeom>
          <a:gradFill>
            <a:gsLst>
              <a:gs pos="0">
                <a:srgbClr val="FF9966"/>
              </a:gs>
              <a:gs pos="100000">
                <a:srgbClr val="76462F"/>
              </a:gs>
            </a:gsLst>
            <a:lin ang="1980000"/>
          </a:gradFill>
          <a:ln w="9360">
            <a:noFill/>
          </a:ln>
        </p:spPr>
      </p:sp>
      <p:sp>
        <p:nvSpPr>
          <p:cNvPr id="106" name="CustomShape 4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1619280" y="3311704"/>
            <a:ext cx="7344720" cy="6933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ea typeface="DejaVu Sans"/>
              </a:rPr>
              <a:t>Изучение игры в процессе обучения детей младшего школьного возраста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6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1619640" y="4725592"/>
            <a:ext cx="7524000" cy="136770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ea typeface="DejaVu Sans"/>
              </a:rPr>
              <a:t>Выявление  эффективности влияния подвижных игр на укрепление здоровья </a:t>
            </a:r>
            <a:endParaRPr sz="2800" dirty="0"/>
          </a:p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ea typeface="DejaVu Sans"/>
              </a:rPr>
              <a:t>младших школьников</a:t>
            </a:r>
            <a:endParaRPr sz="2800" dirty="0"/>
          </a:p>
        </p:txBody>
      </p:sp>
      <p:sp>
        <p:nvSpPr>
          <p:cNvPr id="110" name="CustomShape 8"/>
          <p:cNvSpPr/>
          <p:nvPr/>
        </p:nvSpPr>
        <p:spPr>
          <a:xfrm rot="10800000" flipH="1" flipV="1">
            <a:off x="864000" y="1965240"/>
            <a:ext cx="9360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002060"/>
                </a:solidFill>
                <a:latin typeface="Arial"/>
                <a:ea typeface="DejaVu Sans"/>
              </a:rPr>
              <a:t>1</a:t>
            </a:r>
            <a:endParaRPr/>
          </a:p>
        </p:txBody>
      </p:sp>
      <p:sp>
        <p:nvSpPr>
          <p:cNvPr id="111" name="CustomShape 9"/>
          <p:cNvSpPr/>
          <p:nvPr/>
        </p:nvSpPr>
        <p:spPr>
          <a:xfrm>
            <a:off x="900000" y="333288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2</a:t>
            </a:r>
            <a:endParaRPr/>
          </a:p>
        </p:txBody>
      </p:sp>
      <p:sp>
        <p:nvSpPr>
          <p:cNvPr id="112" name="CustomShape 10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3" name="CustomShape 11"/>
          <p:cNvSpPr/>
          <p:nvPr/>
        </p:nvSpPr>
        <p:spPr>
          <a:xfrm rot="3419400">
            <a:off x="743400" y="4698000"/>
            <a:ext cx="478800" cy="519840"/>
          </a:xfrm>
          <a:prstGeom prst="rect">
            <a:avLst/>
          </a:prstGeom>
          <a:gradFill>
            <a:gsLst>
              <a:gs pos="0">
                <a:srgbClr val="CC3300"/>
              </a:gs>
              <a:gs pos="100000">
                <a:srgbClr val="5E1700"/>
              </a:gs>
            </a:gsLst>
            <a:lin ang="1980000"/>
          </a:gradFill>
          <a:ln w="9360">
            <a:noFill/>
          </a:ln>
        </p:spPr>
      </p:sp>
      <p:sp>
        <p:nvSpPr>
          <p:cNvPr id="114" name="CustomShape 12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3</a:t>
            </a:r>
            <a:endParaRPr/>
          </a:p>
        </p:txBody>
      </p:sp>
      <p:sp>
        <p:nvSpPr>
          <p:cNvPr id="115" name="CustomShape 13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16" name="CustomShape 14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17" name="CustomShape 15"/>
          <p:cNvSpPr/>
          <p:nvPr/>
        </p:nvSpPr>
        <p:spPr>
          <a:xfrm>
            <a:off x="1187640" y="404640"/>
            <a:ext cx="3888000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>
                <a:solidFill>
                  <a:srgbClr val="002060"/>
                </a:solidFill>
                <a:latin typeface="Courier New"/>
                <a:ea typeface="DejaVu Sans"/>
              </a:rPr>
              <a:t>Задачи:</a:t>
            </a:r>
            <a:endParaRPr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 rot="3419400">
            <a:off x="792360" y="1961640"/>
            <a:ext cx="478800" cy="519840"/>
          </a:xfrm>
          <a:prstGeom prst="rect">
            <a:avLst/>
          </a:prstGeom>
          <a:gradFill>
            <a:gsLst>
              <a:gs pos="0">
                <a:srgbClr val="FBDF53"/>
              </a:gs>
              <a:gs pos="100000">
                <a:srgbClr val="746726"/>
              </a:gs>
            </a:gsLst>
            <a:lin ang="1980000"/>
          </a:gradFill>
          <a:ln w="9360">
            <a:noFill/>
          </a:ln>
        </p:spPr>
      </p:sp>
      <p:sp>
        <p:nvSpPr>
          <p:cNvPr id="119" name="CustomShape 2"/>
          <p:cNvSpPr/>
          <p:nvPr/>
        </p:nvSpPr>
        <p:spPr>
          <a:xfrm>
            <a:off x="1619640" y="1700640"/>
            <a:ext cx="7524000" cy="36720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здоровье младших </a:t>
            </a: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школьников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20" name="CustomShape 3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21" name="CustomShape 4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22" name="CustomShape 5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23" name="CustomShape 6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24" name="CustomShape 7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25" name="CustomShape 8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26" name="CustomShape 9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27" name="CustomShape 10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28" name="CustomShape 11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29" name="CustomShape 12"/>
          <p:cNvSpPr/>
          <p:nvPr/>
        </p:nvSpPr>
        <p:spPr>
          <a:xfrm>
            <a:off x="1043608" y="477720"/>
            <a:ext cx="7632392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  <a:ea typeface="DejaVu Sans"/>
              </a:rPr>
              <a:t> Объект </a:t>
            </a:r>
            <a:r>
              <a:rPr lang="ru-RU" sz="5400" b="1" dirty="0">
                <a:solidFill>
                  <a:srgbClr val="002060"/>
                </a:solidFill>
                <a:latin typeface="Courier New"/>
                <a:ea typeface="DejaVu Sans"/>
              </a:rPr>
              <a:t>исследования:</a:t>
            </a:r>
            <a:endParaRPr dirty="0"/>
          </a:p>
        </p:txBody>
      </p:sp>
      <p:pic>
        <p:nvPicPr>
          <p:cNvPr id="130" name="Picture 1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03248" y="4724240"/>
            <a:ext cx="1501200" cy="15850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 rot="3419400">
            <a:off x="792360" y="1961640"/>
            <a:ext cx="478800" cy="519840"/>
          </a:xfrm>
          <a:prstGeom prst="rect">
            <a:avLst/>
          </a:prstGeom>
          <a:gradFill>
            <a:gsLst>
              <a:gs pos="0">
                <a:srgbClr val="FBDF53"/>
              </a:gs>
              <a:gs pos="100000">
                <a:srgbClr val="746726"/>
              </a:gs>
            </a:gsLst>
            <a:lin ang="1980000"/>
          </a:gradFill>
          <a:ln w="9360">
            <a:noFill/>
          </a:ln>
        </p:spPr>
      </p:sp>
      <p:sp>
        <p:nvSpPr>
          <p:cNvPr id="132" name="CustomShape 2"/>
          <p:cNvSpPr/>
          <p:nvPr/>
        </p:nvSpPr>
        <p:spPr>
          <a:xfrm>
            <a:off x="1619640" y="1700640"/>
            <a:ext cx="7524000" cy="36720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подвижная игра, как средство сбережения здоровья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младших школьников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33" name="CustomShape 3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34" name="CustomShape 4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35" name="CustomShape 5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36" name="CustomShape 6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37" name="CustomShape 7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38" name="CustomShape 8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39" name="CustomShape 9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40" name="CustomShape 10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41" name="CustomShape 11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42" name="CustomShape 12"/>
          <p:cNvSpPr/>
          <p:nvPr/>
        </p:nvSpPr>
        <p:spPr>
          <a:xfrm>
            <a:off x="899592" y="406248"/>
            <a:ext cx="8244408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  <a:ea typeface="DejaVu Sans"/>
              </a:rPr>
              <a:t> Предмет </a:t>
            </a:r>
            <a:r>
              <a:rPr lang="ru-RU" sz="5400" b="1" dirty="0">
                <a:solidFill>
                  <a:srgbClr val="002060"/>
                </a:solidFill>
                <a:latin typeface="Courier New"/>
                <a:ea typeface="DejaVu Sans"/>
              </a:rPr>
              <a:t>исследования:</a:t>
            </a:r>
            <a:endParaRPr dirty="0"/>
          </a:p>
        </p:txBody>
      </p:sp>
      <p:pic>
        <p:nvPicPr>
          <p:cNvPr id="143" name="Picture 1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20360" y="4437000"/>
            <a:ext cx="1501200" cy="15850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 rot="3419400">
            <a:off x="792360" y="1961640"/>
            <a:ext cx="478800" cy="519840"/>
          </a:xfrm>
          <a:prstGeom prst="rect">
            <a:avLst/>
          </a:prstGeom>
          <a:gradFill>
            <a:gsLst>
              <a:gs pos="0">
                <a:srgbClr val="FBDF53"/>
              </a:gs>
              <a:gs pos="100000">
                <a:srgbClr val="746726"/>
              </a:gs>
            </a:gsLst>
            <a:lin ang="1980000"/>
          </a:gradFill>
          <a:ln w="9360">
            <a:noFill/>
          </a:ln>
        </p:spPr>
      </p:sp>
      <p:sp>
        <p:nvSpPr>
          <p:cNvPr id="145" name="CustomShape 2"/>
          <p:cNvSpPr/>
          <p:nvPr/>
        </p:nvSpPr>
        <p:spPr>
          <a:xfrm>
            <a:off x="1619640" y="1700640"/>
            <a:ext cx="7524000" cy="4464664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опрос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анкетирование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анализ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классификация информации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обобщение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46" name="CustomShape 3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47" name="CustomShape 4"/>
          <p:cNvSpPr/>
          <p:nvPr/>
        </p:nvSpPr>
        <p:spPr>
          <a:xfrm>
            <a:off x="1619280" y="1988840"/>
            <a:ext cx="7344720" cy="18718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48" name="CustomShape 5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49" name="CustomShape 6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50" name="CustomShape 7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51" name="CustomShape 8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52" name="CustomShape 9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53" name="CustomShape 10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54" name="CustomShape 11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55" name="CustomShape 12"/>
          <p:cNvSpPr/>
          <p:nvPr/>
        </p:nvSpPr>
        <p:spPr>
          <a:xfrm>
            <a:off x="1619640" y="405720"/>
            <a:ext cx="7056360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>
                <a:solidFill>
                  <a:srgbClr val="002060"/>
                </a:solidFill>
                <a:latin typeface="Courier New"/>
                <a:ea typeface="DejaVu Sans"/>
              </a:rPr>
              <a:t>Методы исследования:</a:t>
            </a:r>
            <a:endParaRPr/>
          </a:p>
        </p:txBody>
      </p:sp>
      <p:pic>
        <p:nvPicPr>
          <p:cNvPr id="156" name="Picture 1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31240" y="4868256"/>
            <a:ext cx="1501200" cy="15850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10"/>
          <p:cNvPicPr/>
          <p:nvPr/>
        </p:nvPicPr>
        <p:blipFill>
          <a:blip r:embed="rId3" cstate="print"/>
          <a:stretch>
            <a:fillRect/>
          </a:stretch>
        </p:blipFill>
        <p:spPr>
          <a:xfrm rot="21135716">
            <a:off x="5724000" y="4130975"/>
            <a:ext cx="3096000" cy="2308680"/>
          </a:xfrm>
          <a:prstGeom prst="rect">
            <a:avLst/>
          </a:prstGeom>
          <a:ln>
            <a:noFill/>
          </a:ln>
        </p:spPr>
      </p:pic>
      <p:pic>
        <p:nvPicPr>
          <p:cNvPr id="158" name="Picture 8"/>
          <p:cNvPicPr/>
          <p:nvPr/>
        </p:nvPicPr>
        <p:blipFill>
          <a:blip r:embed="rId4" cstate="print"/>
          <a:stretch>
            <a:fillRect/>
          </a:stretch>
        </p:blipFill>
        <p:spPr>
          <a:xfrm rot="1070400">
            <a:off x="5064840" y="1883583"/>
            <a:ext cx="3047760" cy="2285640"/>
          </a:xfrm>
          <a:prstGeom prst="rect">
            <a:avLst/>
          </a:prstGeom>
          <a:ln>
            <a:noFill/>
          </a:ln>
        </p:spPr>
      </p:pic>
      <p:sp>
        <p:nvSpPr>
          <p:cNvPr id="159" name="CustomShape 1"/>
          <p:cNvSpPr/>
          <p:nvPr/>
        </p:nvSpPr>
        <p:spPr>
          <a:xfrm>
            <a:off x="1619640" y="1700640"/>
            <a:ext cx="7524000" cy="3672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60" name="CustomShape 2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61" name="CustomShape 3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62" name="CustomShape 4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63" name="CustomShape 5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64" name="CustomShape 6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65" name="CustomShape 7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66" name="CustomShape 8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67" name="CustomShape 9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68" name="CustomShape 10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id="169" name="Picture 2"/>
          <p:cNvPicPr/>
          <p:nvPr/>
        </p:nvPicPr>
        <p:blipFill>
          <a:blip r:embed="rId5" cstate="print"/>
          <a:stretch>
            <a:fillRect/>
          </a:stretch>
        </p:blipFill>
        <p:spPr>
          <a:xfrm rot="21156000">
            <a:off x="891000" y="1797506"/>
            <a:ext cx="3124080" cy="2304000"/>
          </a:xfrm>
          <a:prstGeom prst="rect">
            <a:avLst/>
          </a:prstGeom>
          <a:ln>
            <a:noFill/>
          </a:ln>
        </p:spPr>
      </p:pic>
      <p:pic>
        <p:nvPicPr>
          <p:cNvPr id="170" name="Picture 4"/>
          <p:cNvPicPr/>
          <p:nvPr/>
        </p:nvPicPr>
        <p:blipFill>
          <a:blip r:embed="rId6" cstate="print"/>
          <a:stretch>
            <a:fillRect/>
          </a:stretch>
        </p:blipFill>
        <p:spPr>
          <a:xfrm rot="448200">
            <a:off x="306000" y="4278240"/>
            <a:ext cx="3240000" cy="2160000"/>
          </a:xfrm>
          <a:prstGeom prst="rect">
            <a:avLst/>
          </a:prstGeom>
          <a:ln>
            <a:noFill/>
          </a:ln>
        </p:spPr>
      </p:pic>
      <p:pic>
        <p:nvPicPr>
          <p:cNvPr id="171" name="Picture 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04000" y="3501008"/>
            <a:ext cx="2736000" cy="2079360"/>
          </a:xfrm>
          <a:prstGeom prst="rect">
            <a:avLst/>
          </a:prstGeom>
          <a:ln>
            <a:noFill/>
          </a:ln>
        </p:spPr>
      </p:pic>
      <p:sp>
        <p:nvSpPr>
          <p:cNvPr id="17" name="Прямоугольник 16"/>
          <p:cNvSpPr/>
          <p:nvPr/>
        </p:nvSpPr>
        <p:spPr>
          <a:xfrm>
            <a:off x="-828599" y="476672"/>
            <a:ext cx="108732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dirty="0" smtClean="0">
                <a:solidFill>
                  <a:srgbClr val="002060"/>
                </a:solidFill>
                <a:latin typeface="Courier New"/>
              </a:rPr>
              <a:t>  </a:t>
            </a:r>
            <a:r>
              <a:rPr lang="ru-RU" sz="4800" b="1" dirty="0" smtClean="0">
                <a:solidFill>
                  <a:srgbClr val="002060"/>
                </a:solidFill>
                <a:latin typeface="Courier New"/>
              </a:rPr>
              <a:t>Влияние игр на здоровье </a:t>
            </a:r>
            <a:endParaRPr lang="ru-RU" sz="4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 rot="3419400">
            <a:off x="792360" y="1961640"/>
            <a:ext cx="478800" cy="519840"/>
          </a:xfrm>
          <a:prstGeom prst="rect">
            <a:avLst/>
          </a:prstGeom>
          <a:gradFill>
            <a:gsLst>
              <a:gs pos="0">
                <a:srgbClr val="FBDF53"/>
              </a:gs>
              <a:gs pos="100000">
                <a:srgbClr val="746726"/>
              </a:gs>
            </a:gsLst>
            <a:lin ang="1980000"/>
          </a:gradFill>
          <a:ln w="9360">
            <a:noFill/>
          </a:ln>
        </p:spPr>
      </p:sp>
      <p:sp>
        <p:nvSpPr>
          <p:cNvPr id="173" name="CustomShape 2"/>
          <p:cNvSpPr/>
          <p:nvPr/>
        </p:nvSpPr>
        <p:spPr>
          <a:xfrm>
            <a:off x="1619640" y="1700640"/>
            <a:ext cx="7200832" cy="36720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это большая группа игр</a:t>
            </a:r>
            <a:r>
              <a:rPr lang="ru-RU" sz="3200" dirty="0">
                <a:solidFill>
                  <a:srgbClr val="000000"/>
                </a:solidFill>
                <a:latin typeface="Arial"/>
                <a:ea typeface="DejaVu Sans"/>
              </a:rPr>
              <a:t>, цель которых – физическое развитие и </a:t>
            </a:r>
            <a:endParaRPr lang="ru-RU" sz="3200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rgbClr val="000000"/>
                </a:solidFill>
                <a:latin typeface="Arial"/>
                <a:ea typeface="DejaVu Sans"/>
              </a:rPr>
              <a:t>оздоровление детей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74" name="CustomShape 3"/>
          <p:cNvSpPr/>
          <p:nvPr/>
        </p:nvSpPr>
        <p:spPr>
          <a:xfrm>
            <a:off x="900000" y="5084640"/>
            <a:ext cx="28656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5</a:t>
            </a:r>
            <a:endParaRPr/>
          </a:p>
        </p:txBody>
      </p:sp>
      <p:sp>
        <p:nvSpPr>
          <p:cNvPr id="175" name="CustomShape 4"/>
          <p:cNvSpPr/>
          <p:nvPr/>
        </p:nvSpPr>
        <p:spPr>
          <a:xfrm>
            <a:off x="1619280" y="3167280"/>
            <a:ext cx="7344720" cy="69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76" name="CustomShape 5"/>
          <p:cNvSpPr/>
          <p:nvPr/>
        </p:nvSpPr>
        <p:spPr>
          <a:xfrm>
            <a:off x="1691640" y="4508640"/>
            <a:ext cx="5183280" cy="64800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77" name="CustomShape 6"/>
          <p:cNvSpPr/>
          <p:nvPr/>
        </p:nvSpPr>
        <p:spPr>
          <a:xfrm>
            <a:off x="1619640" y="4653000"/>
            <a:ext cx="7524000" cy="79164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78" name="CustomShape 7"/>
          <p:cNvSpPr/>
          <p:nvPr/>
        </p:nvSpPr>
        <p:spPr>
          <a:xfrm rot="10800000" flipH="1" flipV="1">
            <a:off x="900360" y="1965240"/>
            <a:ext cx="35928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79" name="CustomShape 8"/>
          <p:cNvSpPr/>
          <p:nvPr/>
        </p:nvSpPr>
        <p:spPr>
          <a:xfrm>
            <a:off x="827640" y="340488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80" name="CustomShape 9"/>
          <p:cNvSpPr/>
          <p:nvPr/>
        </p:nvSpPr>
        <p:spPr>
          <a:xfrm>
            <a:off x="827640" y="4701240"/>
            <a:ext cx="358200" cy="4557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81" name="CustomShape 10"/>
          <p:cNvSpPr/>
          <p:nvPr/>
        </p:nvSpPr>
        <p:spPr>
          <a:xfrm>
            <a:off x="900000" y="5877000"/>
            <a:ext cx="430920" cy="4557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>
                <a:solidFill>
                  <a:srgbClr val="FFFFFF"/>
                </a:solidFill>
                <a:latin typeface="Arial"/>
                <a:ea typeface="DejaVu Sans"/>
              </a:rPr>
              <a:t>6</a:t>
            </a:r>
            <a:endParaRPr/>
          </a:p>
        </p:txBody>
      </p:sp>
      <p:sp>
        <p:nvSpPr>
          <p:cNvPr id="182" name="CustomShape 11"/>
          <p:cNvSpPr/>
          <p:nvPr/>
        </p:nvSpPr>
        <p:spPr>
          <a:xfrm>
            <a:off x="2051640" y="3861000"/>
            <a:ext cx="4636440" cy="33336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183" name="CustomShape 12"/>
          <p:cNvSpPr/>
          <p:nvPr/>
        </p:nvSpPr>
        <p:spPr>
          <a:xfrm>
            <a:off x="1476080" y="478256"/>
            <a:ext cx="7056360" cy="1294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5400" b="1" dirty="0">
                <a:solidFill>
                  <a:srgbClr val="002060"/>
                </a:solidFill>
                <a:latin typeface="Courier New"/>
                <a:ea typeface="DejaVu Sans"/>
              </a:rPr>
              <a:t>Подвижные игры -</a:t>
            </a:r>
            <a:endParaRPr dirty="0"/>
          </a:p>
        </p:txBody>
      </p:sp>
      <p:pic>
        <p:nvPicPr>
          <p:cNvPr id="184" name="Picture 1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86800" y="4581000"/>
            <a:ext cx="1501200" cy="15850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601</Words>
  <Application>Microsoft Office PowerPoint</Application>
  <PresentationFormat>Экран (4:3)</PresentationFormat>
  <Paragraphs>261</Paragraphs>
  <Slides>21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Галина</cp:lastModifiedBy>
  <cp:revision>59</cp:revision>
  <dcterms:modified xsi:type="dcterms:W3CDTF">2017-01-03T08:37:57Z</dcterms:modified>
</cp:coreProperties>
</file>